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2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82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912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93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90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36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419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64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16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266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71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7F66-458D-4957-AB4F-0F1DE9FA8483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73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D7F66-458D-4957-AB4F-0F1DE9FA8483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80B85-E5C6-4B54-8FB3-036EC2032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37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chemeClr val="accent1"/>
                </a:solidFill>
              </a:rPr>
              <a:t>Me llamo ____________ Clase 801</a:t>
            </a:r>
            <a:br>
              <a:rPr lang="en-US" sz="3600" smtClean="0">
                <a:solidFill>
                  <a:schemeClr val="accent1"/>
                </a:solidFill>
              </a:rPr>
            </a:br>
            <a:r>
              <a:rPr lang="en-US" sz="3600" smtClean="0">
                <a:solidFill>
                  <a:schemeClr val="accent1"/>
                </a:solidFill>
              </a:rPr>
              <a:t>La fecha es el 7 de noviembre del 2016</a:t>
            </a: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0" y="960437"/>
            <a:ext cx="91440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FF0000"/>
                </a:solidFill>
              </a:rPr>
              <a:t>Proposito 19: </a:t>
            </a:r>
            <a:r>
              <a:rPr lang="en-US" sz="2800" smtClean="0"/>
              <a:t>¿Son ustedes obstinados o flexibles?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FF0000"/>
                </a:solidFill>
              </a:rPr>
              <a:t> </a:t>
            </a:r>
            <a:r>
              <a:rPr lang="en-US" sz="2400" i="1" smtClean="0">
                <a:solidFill>
                  <a:srgbClr val="92D050"/>
                </a:solidFill>
              </a:rPr>
              <a:t>L.O. to recall the difference between “Ser” and “Estar”</a:t>
            </a:r>
            <a:endParaRPr lang="en-US" sz="280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FF0000"/>
                </a:solidFill>
              </a:rPr>
              <a:t>Actividad Inicial:   </a:t>
            </a:r>
            <a:r>
              <a:rPr lang="en-US" sz="2800" b="1" smtClean="0">
                <a:solidFill>
                  <a:srgbClr val="7030A0"/>
                </a:solidFill>
              </a:rPr>
              <a:t>TOMAR </a:t>
            </a:r>
            <a:r>
              <a:rPr lang="en-US" sz="2800" b="1" u="sng" smtClean="0">
                <a:solidFill>
                  <a:srgbClr val="7030A0"/>
                </a:solidFill>
              </a:rPr>
              <a:t>QUIZ C: UN REPASO</a:t>
            </a:r>
            <a:endParaRPr lang="en-US" sz="280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/>
              <a:t>Categorize the following words or group of words.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162264"/>
              </p:ext>
            </p:extLst>
          </p:nvPr>
        </p:nvGraphicFramePr>
        <p:xfrm>
          <a:off x="76200" y="3200858"/>
          <a:ext cx="8839200" cy="3444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46400"/>
                <a:gridCol w="2946400"/>
                <a:gridCol w="2946400"/>
              </a:tblGrid>
              <a:tr h="429493">
                <a:tc rowSpan="3"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Paciente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Terco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Contenta</a:t>
                      </a:r>
                      <a:r>
                        <a:rPr lang="en-US" sz="2000" dirty="0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 </a:t>
                      </a: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Enfadado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Energetica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Alegre</a:t>
                      </a: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Enojada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Ambiciosa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Flexible</a:t>
                      </a: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Obstinada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Perezoso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Caracteristicas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872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Positivas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Negativas</a:t>
                      </a:r>
                      <a:endParaRPr lang="en-US" dirty="0"/>
                    </a:p>
                  </a:txBody>
                  <a:tcPr/>
                </a:tc>
              </a:tr>
              <a:tr h="113376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588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410200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con SI o NO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Brian tiene fiebre. Tiene que guardar cama.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Emilia tiene dolor de garganta. Esta de buen humor.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Omar necesita un examen físico. Tiene que ir a la farmacia.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Miguel tiene mucho estrés. Esta nervioso.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Paola tiene dolor de cabeza. Le duele el estomago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33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In Spanish, there are 2 verbs “to be”, SER and ESTAR.</a:t>
            </a:r>
          </a:p>
          <a:p>
            <a:r>
              <a:rPr lang="en-US" dirty="0" smtClean="0"/>
              <a:t>These 2 verbs have very different uses.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“</a:t>
            </a:r>
            <a:r>
              <a:rPr lang="en-US" dirty="0" err="1"/>
              <a:t>Estar</a:t>
            </a:r>
            <a:r>
              <a:rPr lang="en-US" dirty="0"/>
              <a:t>” (to be) is used in the following cases:</a:t>
            </a:r>
          </a:p>
          <a:p>
            <a:pPr lvl="1"/>
            <a:r>
              <a:rPr lang="en-US" dirty="0"/>
              <a:t>To express a temporary state, emotion or condition.</a:t>
            </a:r>
          </a:p>
          <a:p>
            <a:pPr lvl="1"/>
            <a:r>
              <a:rPr lang="en-US" dirty="0"/>
              <a:t>To state where someone or something is located</a:t>
            </a:r>
          </a:p>
          <a:p>
            <a:pPr lvl="1"/>
            <a:r>
              <a:rPr lang="en-US" dirty="0"/>
              <a:t>To express opinions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“</a:t>
            </a:r>
            <a:r>
              <a:rPr lang="en-US" b="1" dirty="0" err="1" smtClean="0">
                <a:solidFill>
                  <a:srgbClr val="FF0000"/>
                </a:solidFill>
              </a:rPr>
              <a:t>Ser</a:t>
            </a:r>
            <a:r>
              <a:rPr lang="en-US" b="1" dirty="0" smtClean="0">
                <a:solidFill>
                  <a:srgbClr val="FF0000"/>
                </a:solidFill>
              </a:rPr>
              <a:t>” vs. “</a:t>
            </a:r>
            <a:r>
              <a:rPr lang="en-US" b="1" dirty="0" err="1" smtClean="0">
                <a:solidFill>
                  <a:srgbClr val="FF0000"/>
                </a:solidFill>
              </a:rPr>
              <a:t>Estar</a:t>
            </a:r>
            <a:r>
              <a:rPr lang="en-US" b="1" dirty="0" smtClean="0">
                <a:solidFill>
                  <a:srgbClr val="FF0000"/>
                </a:solidFill>
              </a:rPr>
              <a:t>”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81891" y="2133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err="1" smtClean="0">
                <a:solidFill>
                  <a:srgbClr val="FF0000"/>
                </a:solidFill>
              </a:rPr>
              <a:t>Estar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60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Ser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</a:t>
            </a:r>
            <a:r>
              <a:rPr lang="en-US" dirty="0" err="1"/>
              <a:t>Ser</a:t>
            </a:r>
            <a:r>
              <a:rPr lang="en-US" dirty="0"/>
              <a:t>” (to be) is used in the following cases:</a:t>
            </a:r>
          </a:p>
          <a:p>
            <a:pPr lvl="1"/>
            <a:r>
              <a:rPr lang="en-US" dirty="0"/>
              <a:t>To express a characteristic that does not change, that is permanent.</a:t>
            </a:r>
          </a:p>
          <a:p>
            <a:pPr lvl="1"/>
            <a:r>
              <a:rPr lang="en-US" dirty="0"/>
              <a:t>To tell where someone or something is from.</a:t>
            </a:r>
          </a:p>
          <a:p>
            <a:pPr lvl="1"/>
            <a:r>
              <a:rPr lang="en-US" dirty="0"/>
              <a:t>To identify someone or something</a:t>
            </a:r>
          </a:p>
          <a:p>
            <a:pPr lvl="1"/>
            <a:r>
              <a:rPr lang="en-US" dirty="0"/>
              <a:t>To express </a:t>
            </a:r>
            <a:r>
              <a:rPr lang="en-US" dirty="0" smtClean="0"/>
              <a:t>time and dates</a:t>
            </a:r>
            <a:endParaRPr lang="en-US" dirty="0"/>
          </a:p>
          <a:p>
            <a:pPr lvl="1"/>
            <a:r>
              <a:rPr lang="en-US" dirty="0"/>
              <a:t>To express possession</a:t>
            </a:r>
          </a:p>
          <a:p>
            <a:pPr lvl="1"/>
            <a:r>
              <a:rPr lang="en-US" dirty="0"/>
              <a:t>To tell what something is made of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00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2133600"/>
            <a:ext cx="8229600" cy="117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WORKBOOK:</a:t>
            </a:r>
          </a:p>
          <a:p>
            <a:pPr lvl="1"/>
            <a:r>
              <a:rPr lang="en-US" dirty="0" err="1" smtClean="0">
                <a:solidFill>
                  <a:prstClr val="black"/>
                </a:solidFill>
              </a:rPr>
              <a:t>Completa</a:t>
            </a:r>
            <a:r>
              <a:rPr lang="en-US" dirty="0" smtClean="0">
                <a:solidFill>
                  <a:prstClr val="black"/>
                </a:solidFill>
              </a:rPr>
              <a:t> p. 6.9-6.11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00568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19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87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11663</TotalTime>
  <Words>256</Words>
  <Application>Microsoft Office PowerPoint</Application>
  <PresentationFormat>On-screen Show (4:3)</PresentationFormat>
  <Paragraphs>53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Ejercicios</vt:lpstr>
      <vt:lpstr>“Ser” vs. “Estar”</vt:lpstr>
      <vt:lpstr>Ser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801 La fecha es el 6 de noviembre del 2015</dc:title>
  <dc:creator>Helen Zumaeta</dc:creator>
  <cp:lastModifiedBy>Helen Zumaeta</cp:lastModifiedBy>
  <cp:revision>23</cp:revision>
  <dcterms:created xsi:type="dcterms:W3CDTF">2015-11-05T22:17:04Z</dcterms:created>
  <dcterms:modified xsi:type="dcterms:W3CDTF">2016-11-07T16:20:55Z</dcterms:modified>
</cp:coreProperties>
</file>